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28.png" ContentType="image/png"/>
  <Override PartName="/ppt/media/image1.jpeg" ContentType="image/jpeg"/>
  <Override PartName="/ppt/media/image3.png" ContentType="image/png"/>
  <Override PartName="/ppt/media/image38.png" ContentType="image/png"/>
  <Override PartName="/ppt/media/image2.jpeg" ContentType="image/jpeg"/>
  <Override PartName="/ppt/media/image8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37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11760" y="358920"/>
            <a:ext cx="8519760" cy="7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1760" y="358920"/>
            <a:ext cx="8519760" cy="7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11760" y="358920"/>
            <a:ext cx="8519760" cy="7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31176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19248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7320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11760" y="358920"/>
            <a:ext cx="8519760" cy="7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358920"/>
            <a:ext cx="8519760" cy="7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358920"/>
            <a:ext cx="8519760" cy="7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358920"/>
            <a:ext cx="8519760" cy="7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65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358920"/>
            <a:ext cx="8519760" cy="7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11760" y="358920"/>
            <a:ext cx="8519760" cy="7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358920"/>
            <a:ext cx="8519760" cy="7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358920"/>
            <a:ext cx="8519760" cy="7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358920"/>
            <a:ext cx="8519760" cy="7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358920"/>
            <a:ext cx="8519760" cy="7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11760" y="358920"/>
            <a:ext cx="8519760" cy="7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31176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19248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7320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358920"/>
            <a:ext cx="8519760" cy="7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358920"/>
            <a:ext cx="8519760" cy="7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1760" y="358920"/>
            <a:ext cx="8519760" cy="7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65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358920"/>
            <a:ext cx="8519760" cy="7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11760" y="358920"/>
            <a:ext cx="8519760" cy="7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1760" y="358920"/>
            <a:ext cx="8519760" cy="7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zh-TW" sz="1800" spc="-1" strike="noStrike">
                <a:latin typeface="Arial"/>
              </a:rPr>
              <a:t>請按這裡編輯題名文字格式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latin typeface="Arial"/>
              </a:rPr>
              <a:t>請按這裡編輯大綱文字格式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zh-TW" sz="2800" spc="-1" strike="noStrike">
                <a:latin typeface="Arial"/>
              </a:rPr>
              <a:t>第二個大綱層次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latin typeface="Arial"/>
              </a:rPr>
              <a:t>第三個大綱層次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latin typeface="Arial"/>
              </a:rPr>
              <a:t>第四個大綱層次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latin typeface="Arial"/>
              </a:rPr>
              <a:t>第五個大綱層次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latin typeface="Arial"/>
              </a:rPr>
              <a:t>第六個大綱層次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latin typeface="Arial"/>
              </a:rPr>
              <a:t>第七個大綱層次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zh-TW" sz="1800" spc="-1" strike="noStrike">
                <a:latin typeface="Arial"/>
              </a:rPr>
              <a:t>請按這裡編輯題名文字格式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latin typeface="Arial"/>
              </a:rPr>
              <a:t>請按這裡編輯大綱文字格式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latin typeface="Arial"/>
              </a:rPr>
              <a:t>第二個大綱層次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latin typeface="Arial"/>
              </a:rPr>
              <a:t>第三個大綱層次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latin typeface="Arial"/>
              </a:rPr>
              <a:t>第四個大綱層次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latin typeface="Arial"/>
              </a:rPr>
              <a:t>第五個大綱層次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latin typeface="Arial"/>
              </a:rPr>
              <a:t>第六個大綱層次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latin typeface="Arial"/>
              </a:rPr>
              <a:t>第七個大綱層次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hyperlink" Target="http://192.168.1.129/www/project/team/" TargetMode="External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://www.suntula.com/" TargetMode="External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311760" y="734760"/>
            <a:ext cx="8519760" cy="10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/>
          </a:bodyPr>
          <a:p>
            <a:pPr algn="ctr">
              <a:lnSpc>
                <a:spcPct val="100000"/>
              </a:lnSpc>
            </a:pPr>
            <a:r>
              <a:rPr b="0" lang="zh-TW" sz="40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主題</a:t>
            </a:r>
            <a:r>
              <a:rPr b="0" lang="en-US" sz="40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:</a:t>
            </a:r>
            <a:r>
              <a:rPr b="0" lang="zh-TW" sz="40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聖樺資訊有限公司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311760" y="2204280"/>
            <a:ext cx="8519760" cy="241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algn="ctr">
              <a:lnSpc>
                <a:spcPct val="100000"/>
              </a:lnSpc>
            </a:pPr>
            <a:r>
              <a:rPr b="0" lang="zh-TW" sz="32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草木小組成員</a:t>
            </a:r>
            <a:r>
              <a:rPr b="0" lang="en-US" sz="32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: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TW" sz="32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陳宥榕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TW" sz="32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余采蓉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0" y="0"/>
            <a:ext cx="617040" cy="49377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主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頁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版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型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規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劃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4437360" y="1932120"/>
            <a:ext cx="10440" cy="202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5" name="Google Shape;109;p22" descr=""/>
          <p:cNvPicPr/>
          <p:nvPr/>
        </p:nvPicPr>
        <p:blipFill>
          <a:blip r:embed="rId1"/>
          <a:stretch/>
        </p:blipFill>
        <p:spPr>
          <a:xfrm>
            <a:off x="774720" y="326520"/>
            <a:ext cx="5185080" cy="4489560"/>
          </a:xfrm>
          <a:prstGeom prst="rect">
            <a:avLst/>
          </a:prstGeom>
          <a:ln>
            <a:noFill/>
          </a:ln>
        </p:spPr>
      </p:pic>
      <p:sp>
        <p:nvSpPr>
          <p:cNvPr id="96" name="CustomShape 3"/>
          <p:cNvSpPr/>
          <p:nvPr/>
        </p:nvSpPr>
        <p:spPr>
          <a:xfrm>
            <a:off x="5960520" y="66600"/>
            <a:ext cx="3025800" cy="512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50000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index</a:t>
            </a:r>
            <a:r>
              <a:rPr b="1" lang="zh-TW" sz="30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頁規劃</a:t>
            </a:r>
            <a:r>
              <a:rPr b="1" lang="en-US" sz="30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: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導覽欄</a:t>
            </a:r>
            <a:r>
              <a:rPr b="0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-</a:t>
            </a: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漢堡選單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主圖、公司名稱使用動畫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第一區</a:t>
            </a:r>
            <a:r>
              <a:rPr b="0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-</a:t>
            </a: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最新消息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第二區</a:t>
            </a:r>
            <a:r>
              <a:rPr b="0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-</a:t>
            </a: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三大理念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第三、四、五區</a:t>
            </a:r>
            <a:r>
              <a:rPr b="0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-</a:t>
            </a: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公司資訊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頁腳</a:t>
            </a:r>
            <a:r>
              <a:rPr b="0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-</a:t>
            </a: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聯絡資訊 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0" y="0"/>
            <a:ext cx="617040" cy="49377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關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於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頁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版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型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規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劃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4437360" y="1932120"/>
            <a:ext cx="10440" cy="202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9" name="Google Shape;117;p23" descr=""/>
          <p:cNvPicPr/>
          <p:nvPr/>
        </p:nvPicPr>
        <p:blipFill>
          <a:blip r:embed="rId1"/>
          <a:stretch/>
        </p:blipFill>
        <p:spPr>
          <a:xfrm>
            <a:off x="674280" y="157680"/>
            <a:ext cx="5077080" cy="4570560"/>
          </a:xfrm>
          <a:prstGeom prst="rect">
            <a:avLst/>
          </a:prstGeom>
          <a:ln>
            <a:noFill/>
          </a:ln>
        </p:spPr>
      </p:pic>
      <p:sp>
        <p:nvSpPr>
          <p:cNvPr id="100" name="CustomShape 3"/>
          <p:cNvSpPr/>
          <p:nvPr/>
        </p:nvSpPr>
        <p:spPr>
          <a:xfrm>
            <a:off x="5869080" y="272160"/>
            <a:ext cx="3205800" cy="457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50000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about</a:t>
            </a:r>
            <a:r>
              <a:rPr b="1" lang="zh-TW" sz="30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頁規劃</a:t>
            </a:r>
            <a:r>
              <a:rPr b="1" lang="en-US" sz="30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: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導覽欄</a:t>
            </a:r>
            <a:r>
              <a:rPr b="0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-</a:t>
            </a: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漢堡選單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主圖、公司</a:t>
            </a:r>
            <a:r>
              <a:rPr b="0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logo</a:t>
            </a: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加此頁標題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第一區</a:t>
            </a:r>
            <a:r>
              <a:rPr b="0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-</a:t>
            </a: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公司簡介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第二</a:t>
            </a:r>
            <a:r>
              <a:rPr b="0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~</a:t>
            </a: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四區塊</a:t>
            </a:r>
            <a:r>
              <a:rPr b="0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-</a:t>
            </a: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公司三大理念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頁腳</a:t>
            </a:r>
            <a:r>
              <a:rPr b="0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-</a:t>
            </a: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聯絡資訊 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0" y="0"/>
            <a:ext cx="617040" cy="49377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服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務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頁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版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型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規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劃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4437360" y="1932120"/>
            <a:ext cx="10440" cy="202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3" name="Google Shape;125;p24" descr=""/>
          <p:cNvPicPr/>
          <p:nvPr/>
        </p:nvPicPr>
        <p:blipFill>
          <a:blip r:embed="rId1"/>
          <a:srcRect l="0" t="0" r="4950" b="-1092"/>
          <a:stretch/>
        </p:blipFill>
        <p:spPr>
          <a:xfrm>
            <a:off x="693360" y="114480"/>
            <a:ext cx="5252040" cy="4614120"/>
          </a:xfrm>
          <a:prstGeom prst="rect">
            <a:avLst/>
          </a:prstGeom>
          <a:ln>
            <a:noFill/>
          </a:ln>
        </p:spPr>
      </p:pic>
      <p:sp>
        <p:nvSpPr>
          <p:cNvPr id="104" name="CustomShape 3"/>
          <p:cNvSpPr/>
          <p:nvPr/>
        </p:nvSpPr>
        <p:spPr>
          <a:xfrm>
            <a:off x="6037560" y="114480"/>
            <a:ext cx="299916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50000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service</a:t>
            </a:r>
            <a:r>
              <a:rPr b="1" lang="zh-TW" sz="30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頁規劃</a:t>
            </a:r>
            <a:r>
              <a:rPr b="1" lang="en-US" sz="30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: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導覽欄</a:t>
            </a:r>
            <a:r>
              <a:rPr b="0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-</a:t>
            </a: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漢堡選單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主圖、公司</a:t>
            </a:r>
            <a:r>
              <a:rPr b="0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logo</a:t>
            </a: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加此頁標題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第一區</a:t>
            </a:r>
            <a:r>
              <a:rPr b="0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- SAP</a:t>
            </a: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介紹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第二區</a:t>
            </a:r>
            <a:r>
              <a:rPr b="0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- SAP</a:t>
            </a: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五大特色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第三區</a:t>
            </a:r>
            <a:r>
              <a:rPr b="0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- SAP</a:t>
            </a: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解決方案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第四區塊</a:t>
            </a:r>
            <a:r>
              <a:rPr b="0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- QlikView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頁腳</a:t>
            </a:r>
            <a:r>
              <a:rPr b="0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-</a:t>
            </a: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聯絡資訊 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0" y="0"/>
            <a:ext cx="617040" cy="49377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聯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絡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頁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版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型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規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劃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4437360" y="1932120"/>
            <a:ext cx="10440" cy="202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7" name="Google Shape;133;p25" descr=""/>
          <p:cNvPicPr/>
          <p:nvPr/>
        </p:nvPicPr>
        <p:blipFill>
          <a:blip r:embed="rId1"/>
          <a:srcRect l="0" t="0" r="51348" b="0"/>
          <a:stretch/>
        </p:blipFill>
        <p:spPr>
          <a:xfrm>
            <a:off x="804240" y="199440"/>
            <a:ext cx="3243960" cy="4744080"/>
          </a:xfrm>
          <a:prstGeom prst="rect">
            <a:avLst/>
          </a:prstGeom>
          <a:ln>
            <a:noFill/>
          </a:ln>
        </p:spPr>
      </p:pic>
      <p:sp>
        <p:nvSpPr>
          <p:cNvPr id="108" name="CustomShape 3"/>
          <p:cNvSpPr/>
          <p:nvPr/>
        </p:nvSpPr>
        <p:spPr>
          <a:xfrm>
            <a:off x="4371480" y="920160"/>
            <a:ext cx="3631680" cy="34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50000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contact</a:t>
            </a:r>
            <a:r>
              <a:rPr b="1" lang="zh-TW" sz="30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網頁規劃</a:t>
            </a:r>
            <a:r>
              <a:rPr b="1" lang="en-US" sz="30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: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導覽欄</a:t>
            </a:r>
            <a:r>
              <a:rPr b="0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-</a:t>
            </a: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漢堡選單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主圖、公司</a:t>
            </a:r>
            <a:r>
              <a:rPr b="0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logo</a:t>
            </a: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加此頁標題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第一區塊</a:t>
            </a:r>
            <a:r>
              <a:rPr b="0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- </a:t>
            </a: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公司位置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頁腳</a:t>
            </a:r>
            <a:r>
              <a:rPr b="0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-</a:t>
            </a: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聯絡資訊 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311760" y="2142360"/>
            <a:ext cx="851976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 fontScale="66000"/>
          </a:bodyPr>
          <a:p>
            <a:pPr algn="ctr">
              <a:lnSpc>
                <a:spcPct val="100000"/>
              </a:lnSpc>
            </a:pPr>
            <a:r>
              <a:rPr b="1" lang="zh-TW" sz="52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更改版型網頁版成品</a:t>
            </a:r>
            <a:endParaRPr b="0" lang="en-US" sz="5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0" y="0"/>
            <a:ext cx="617040" cy="4937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更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新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主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頁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版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型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4437360" y="1932120"/>
            <a:ext cx="10440" cy="202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3"/>
          <p:cNvSpPr/>
          <p:nvPr/>
        </p:nvSpPr>
        <p:spPr>
          <a:xfrm>
            <a:off x="6658920" y="551160"/>
            <a:ext cx="2183040" cy="201168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主頁概念：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最新消息、與公司理念，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顯示完整的概括資訊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13" name="Google Shape;147;p27" descr=""/>
          <p:cNvPicPr/>
          <p:nvPr/>
        </p:nvPicPr>
        <p:blipFill>
          <a:blip r:embed="rId1"/>
          <a:srcRect l="0" t="0" r="0" b="48748"/>
          <a:stretch/>
        </p:blipFill>
        <p:spPr>
          <a:xfrm>
            <a:off x="723600" y="199080"/>
            <a:ext cx="2956320" cy="4717440"/>
          </a:xfrm>
          <a:prstGeom prst="rect">
            <a:avLst/>
          </a:prstGeom>
          <a:ln>
            <a:noFill/>
          </a:ln>
        </p:spPr>
      </p:pic>
      <p:pic>
        <p:nvPicPr>
          <p:cNvPr id="114" name="Google Shape;148;p27" descr=""/>
          <p:cNvPicPr/>
          <p:nvPr/>
        </p:nvPicPr>
        <p:blipFill>
          <a:blip r:embed="rId2"/>
          <a:srcRect l="0" t="50291" r="6898" b="9668"/>
          <a:stretch/>
        </p:blipFill>
        <p:spPr>
          <a:xfrm>
            <a:off x="3845160" y="282960"/>
            <a:ext cx="2648880" cy="3547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0" y="0"/>
            <a:ext cx="617040" cy="4937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更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新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關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於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頁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版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型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4437360" y="1932120"/>
            <a:ext cx="10440" cy="202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7" name="Google Shape;155;p28" descr=""/>
          <p:cNvPicPr/>
          <p:nvPr/>
        </p:nvPicPr>
        <p:blipFill>
          <a:blip r:embed="rId1"/>
          <a:srcRect l="0" t="0" r="9855" b="51169"/>
          <a:stretch/>
        </p:blipFill>
        <p:spPr>
          <a:xfrm>
            <a:off x="876600" y="254880"/>
            <a:ext cx="3735360" cy="4282200"/>
          </a:xfrm>
          <a:prstGeom prst="rect">
            <a:avLst/>
          </a:prstGeom>
          <a:ln>
            <a:noFill/>
          </a:ln>
        </p:spPr>
      </p:pic>
      <p:pic>
        <p:nvPicPr>
          <p:cNvPr id="118" name="Google Shape;156;p28" descr=""/>
          <p:cNvPicPr/>
          <p:nvPr/>
        </p:nvPicPr>
        <p:blipFill>
          <a:blip r:embed="rId2"/>
          <a:srcRect l="0" t="48855" r="9855" b="9369"/>
          <a:stretch/>
        </p:blipFill>
        <p:spPr>
          <a:xfrm>
            <a:off x="4871520" y="254880"/>
            <a:ext cx="3735360" cy="3663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0" y="0"/>
            <a:ext cx="617040" cy="4937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更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新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服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務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頁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版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型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4437360" y="1932120"/>
            <a:ext cx="10440" cy="202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Google Shape;163;p29" descr=""/>
          <p:cNvPicPr/>
          <p:nvPr/>
        </p:nvPicPr>
        <p:blipFill>
          <a:blip r:embed="rId1"/>
          <a:srcRect l="0" t="0" r="9663" b="62260"/>
          <a:stretch/>
        </p:blipFill>
        <p:spPr>
          <a:xfrm>
            <a:off x="1713240" y="124560"/>
            <a:ext cx="2973960" cy="3850560"/>
          </a:xfrm>
          <a:prstGeom prst="rect">
            <a:avLst/>
          </a:prstGeom>
          <a:ln>
            <a:noFill/>
          </a:ln>
        </p:spPr>
      </p:pic>
      <p:pic>
        <p:nvPicPr>
          <p:cNvPr id="122" name="Google Shape;164;p29" descr=""/>
          <p:cNvPicPr/>
          <p:nvPr/>
        </p:nvPicPr>
        <p:blipFill>
          <a:blip r:embed="rId2"/>
          <a:srcRect l="0" t="37684" r="9663" b="9561"/>
          <a:stretch/>
        </p:blipFill>
        <p:spPr>
          <a:xfrm>
            <a:off x="5030640" y="124560"/>
            <a:ext cx="2880000" cy="489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0"/>
            <a:ext cx="617040" cy="4937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更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新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聯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絡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頁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版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型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4437360" y="1932120"/>
            <a:ext cx="10440" cy="202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Google Shape;171;p30" descr=""/>
          <p:cNvPicPr/>
          <p:nvPr/>
        </p:nvPicPr>
        <p:blipFill>
          <a:blip r:embed="rId1"/>
          <a:stretch/>
        </p:blipFill>
        <p:spPr>
          <a:xfrm>
            <a:off x="2829240" y="126720"/>
            <a:ext cx="4730400" cy="484092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7344000" y="4104000"/>
            <a:ext cx="109476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zh-TW" sz="1800" spc="-1" strike="noStrike" u="sng">
                <a:solidFill>
                  <a:srgbClr val="4dd0e1"/>
                </a:solidFill>
                <a:highlight>
                  <a:srgbClr val="dedce6"/>
                </a:highlight>
                <a:uFillTx/>
                <a:latin typeface="Arial"/>
                <a:hlinkClick r:id="rId2"/>
              </a:rPr>
              <a:t>成果連結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311760" y="2142360"/>
            <a:ext cx="851976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 fontScale="66000"/>
          </a:bodyPr>
          <a:p>
            <a:pPr algn="ctr">
              <a:lnSpc>
                <a:spcPct val="100000"/>
              </a:lnSpc>
            </a:pPr>
            <a:r>
              <a:rPr b="1" lang="zh-TW" sz="52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更改版型手機版成品</a:t>
            </a:r>
            <a:endParaRPr b="0" lang="en-US" sz="5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311760" y="1164600"/>
            <a:ext cx="8519760" cy="103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</a:pPr>
            <a:r>
              <a:rPr b="1" lang="zh-TW" sz="32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專題方向</a:t>
            </a:r>
            <a:r>
              <a:rPr b="1" lang="en-US" sz="32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:</a:t>
            </a:r>
            <a:r>
              <a:rPr b="1" lang="zh-TW" sz="32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改版聖樺資訊有限公司原網站</a:t>
            </a:r>
            <a:br/>
            <a:r>
              <a:rPr b="0" lang="zh-TW" sz="3200" spc="-1" strike="noStrike" u="sng">
                <a:solidFill>
                  <a:srgbClr val="4dd0e1"/>
                </a:solidFill>
                <a:uFillTx/>
                <a:latin typeface="Microsoft JhengHei"/>
                <a:ea typeface="Microsoft JhengHei"/>
                <a:hlinkClick r:id="rId1"/>
              </a:rPr>
              <a:t>網址在此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1400040" y="2302200"/>
            <a:ext cx="6663600" cy="23774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目的：更新網站，透過形象的更改，讓科技公司網站呈現科技感，展現產業專業度。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目標：進而吸引合作對象瀏覽，促進商業成交機率，對貴公司留下專業印象。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0" y="0"/>
            <a:ext cx="617040" cy="4937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主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頁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版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型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W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4437360" y="1932120"/>
            <a:ext cx="10440" cy="202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0" name="Google Shape;184;p32" descr=""/>
          <p:cNvPicPr/>
          <p:nvPr/>
        </p:nvPicPr>
        <p:blipFill>
          <a:blip r:embed="rId1"/>
          <a:srcRect l="0" t="0" r="0" b="68120"/>
          <a:stretch/>
        </p:blipFill>
        <p:spPr>
          <a:xfrm>
            <a:off x="1814760" y="172800"/>
            <a:ext cx="1157040" cy="4448520"/>
          </a:xfrm>
          <a:prstGeom prst="rect">
            <a:avLst/>
          </a:prstGeom>
          <a:ln>
            <a:noFill/>
          </a:ln>
        </p:spPr>
      </p:pic>
      <p:pic>
        <p:nvPicPr>
          <p:cNvPr id="131" name="Google Shape;185;p32" descr=""/>
          <p:cNvPicPr/>
          <p:nvPr/>
        </p:nvPicPr>
        <p:blipFill>
          <a:blip r:embed="rId2"/>
          <a:srcRect l="0" t="31906" r="0" b="30941"/>
          <a:stretch/>
        </p:blipFill>
        <p:spPr>
          <a:xfrm>
            <a:off x="3843360" y="153720"/>
            <a:ext cx="1157040" cy="4835160"/>
          </a:xfrm>
          <a:prstGeom prst="rect">
            <a:avLst/>
          </a:prstGeom>
          <a:ln>
            <a:noFill/>
          </a:ln>
        </p:spPr>
      </p:pic>
      <p:pic>
        <p:nvPicPr>
          <p:cNvPr id="132" name="Google Shape;186;p32" descr=""/>
          <p:cNvPicPr/>
          <p:nvPr/>
        </p:nvPicPr>
        <p:blipFill>
          <a:blip r:embed="rId3"/>
          <a:srcRect l="0" t="69083" r="0" b="9559"/>
          <a:stretch/>
        </p:blipFill>
        <p:spPr>
          <a:xfrm>
            <a:off x="5872320" y="172800"/>
            <a:ext cx="1110600" cy="2860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0" y="0"/>
            <a:ext cx="617040" cy="4937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關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於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頁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版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型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W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4437360" y="1932120"/>
            <a:ext cx="10440" cy="202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5" name="Google Shape;193;p33" descr=""/>
          <p:cNvPicPr/>
          <p:nvPr/>
        </p:nvPicPr>
        <p:blipFill>
          <a:blip r:embed="rId1"/>
          <a:srcRect l="0" t="0" r="0" b="64073"/>
          <a:stretch/>
        </p:blipFill>
        <p:spPr>
          <a:xfrm>
            <a:off x="1447920" y="195480"/>
            <a:ext cx="1212840" cy="4751640"/>
          </a:xfrm>
          <a:prstGeom prst="rect">
            <a:avLst/>
          </a:prstGeom>
          <a:ln>
            <a:noFill/>
          </a:ln>
        </p:spPr>
      </p:pic>
      <p:pic>
        <p:nvPicPr>
          <p:cNvPr id="136" name="Google Shape;194;p33" descr=""/>
          <p:cNvPicPr/>
          <p:nvPr/>
        </p:nvPicPr>
        <p:blipFill>
          <a:blip r:embed="rId2"/>
          <a:srcRect l="0" t="35759" r="0" b="33709"/>
          <a:stretch/>
        </p:blipFill>
        <p:spPr>
          <a:xfrm>
            <a:off x="3492000" y="192960"/>
            <a:ext cx="1212840" cy="4038480"/>
          </a:xfrm>
          <a:prstGeom prst="rect">
            <a:avLst/>
          </a:prstGeom>
          <a:ln>
            <a:noFill/>
          </a:ln>
        </p:spPr>
      </p:pic>
      <p:pic>
        <p:nvPicPr>
          <p:cNvPr id="137" name="Google Shape;195;p33" descr=""/>
          <p:cNvPicPr/>
          <p:nvPr/>
        </p:nvPicPr>
        <p:blipFill>
          <a:blip r:embed="rId3"/>
          <a:srcRect l="0" t="66385" r="0" b="9177"/>
          <a:stretch/>
        </p:blipFill>
        <p:spPr>
          <a:xfrm>
            <a:off x="5535720" y="195480"/>
            <a:ext cx="1250280" cy="3332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0" y="0"/>
            <a:ext cx="617040" cy="4937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服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務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頁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版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型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W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4437360" y="1932120"/>
            <a:ext cx="10440" cy="202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0" name="Google Shape;202;p34" descr=""/>
          <p:cNvPicPr/>
          <p:nvPr/>
        </p:nvPicPr>
        <p:blipFill>
          <a:blip r:embed="rId1"/>
          <a:srcRect l="0" t="18425" r="0" b="62281"/>
          <a:stretch/>
        </p:blipFill>
        <p:spPr>
          <a:xfrm>
            <a:off x="2710800" y="219600"/>
            <a:ext cx="1517040" cy="4547520"/>
          </a:xfrm>
          <a:prstGeom prst="rect">
            <a:avLst/>
          </a:prstGeom>
          <a:ln>
            <a:noFill/>
          </a:ln>
        </p:spPr>
      </p:pic>
      <p:pic>
        <p:nvPicPr>
          <p:cNvPr id="141" name="Google Shape;203;p34" descr=""/>
          <p:cNvPicPr/>
          <p:nvPr/>
        </p:nvPicPr>
        <p:blipFill>
          <a:blip r:embed="rId2"/>
          <a:srcRect l="0" t="0" r="0" b="80708"/>
          <a:stretch/>
        </p:blipFill>
        <p:spPr>
          <a:xfrm>
            <a:off x="947160" y="239400"/>
            <a:ext cx="1433160" cy="4296240"/>
          </a:xfrm>
          <a:prstGeom prst="rect">
            <a:avLst/>
          </a:prstGeom>
          <a:ln>
            <a:noFill/>
          </a:ln>
        </p:spPr>
      </p:pic>
      <p:pic>
        <p:nvPicPr>
          <p:cNvPr id="142" name="Google Shape;204;p34" descr=""/>
          <p:cNvPicPr/>
          <p:nvPr/>
        </p:nvPicPr>
        <p:blipFill>
          <a:blip r:embed="rId3"/>
          <a:srcRect l="0" t="37358" r="0" b="31078"/>
          <a:stretch/>
        </p:blipFill>
        <p:spPr>
          <a:xfrm>
            <a:off x="4654440" y="297720"/>
            <a:ext cx="927360" cy="4547520"/>
          </a:xfrm>
          <a:prstGeom prst="rect">
            <a:avLst/>
          </a:prstGeom>
          <a:ln>
            <a:noFill/>
          </a:ln>
        </p:spPr>
      </p:pic>
      <p:pic>
        <p:nvPicPr>
          <p:cNvPr id="143" name="Google Shape;205;p34" descr=""/>
          <p:cNvPicPr/>
          <p:nvPr/>
        </p:nvPicPr>
        <p:blipFill>
          <a:blip r:embed="rId4"/>
          <a:srcRect l="0" t="68826" r="0" b="9818"/>
          <a:stretch/>
        </p:blipFill>
        <p:spPr>
          <a:xfrm>
            <a:off x="6008400" y="311040"/>
            <a:ext cx="1221840" cy="4053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0" y="0"/>
            <a:ext cx="617040" cy="4937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連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絡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頁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版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型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W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4437360" y="1932120"/>
            <a:ext cx="10440" cy="202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6" name="Google Shape;212;p35" descr=""/>
          <p:cNvPicPr/>
          <p:nvPr/>
        </p:nvPicPr>
        <p:blipFill>
          <a:blip r:embed="rId1"/>
          <a:stretch/>
        </p:blipFill>
        <p:spPr>
          <a:xfrm>
            <a:off x="3944160" y="74520"/>
            <a:ext cx="1255320" cy="5431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311760" y="2142360"/>
            <a:ext cx="851976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 fontScale="66000"/>
          </a:bodyPr>
          <a:p>
            <a:pPr algn="ctr">
              <a:lnSpc>
                <a:spcPct val="100000"/>
              </a:lnSpc>
            </a:pPr>
            <a:r>
              <a:rPr b="1" lang="zh-TW" sz="52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網頁配色</a:t>
            </a:r>
            <a:endParaRPr b="0" lang="en-US" sz="5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0" y="0"/>
            <a:ext cx="617040" cy="4937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網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頁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配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色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5624280" y="1898280"/>
            <a:ext cx="12240" cy="23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3"/>
          <p:cNvSpPr/>
          <p:nvPr/>
        </p:nvSpPr>
        <p:spPr>
          <a:xfrm>
            <a:off x="2314080" y="654840"/>
            <a:ext cx="2026080" cy="399600"/>
          </a:xfrm>
          <a:prstGeom prst="rect">
            <a:avLst/>
          </a:prstGeom>
          <a:solidFill>
            <a:srgbClr val="f0be8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4"/>
          <p:cNvSpPr/>
          <p:nvPr/>
        </p:nvSpPr>
        <p:spPr>
          <a:xfrm>
            <a:off x="2314080" y="1393560"/>
            <a:ext cx="2026080" cy="39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5"/>
          <p:cNvSpPr/>
          <p:nvPr/>
        </p:nvSpPr>
        <p:spPr>
          <a:xfrm>
            <a:off x="2314080" y="2191680"/>
            <a:ext cx="2026080" cy="39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6"/>
          <p:cNvSpPr/>
          <p:nvPr/>
        </p:nvSpPr>
        <p:spPr>
          <a:xfrm>
            <a:off x="2314080" y="3043080"/>
            <a:ext cx="2026080" cy="399600"/>
          </a:xfrm>
          <a:prstGeom prst="rect">
            <a:avLst/>
          </a:prstGeom>
          <a:solidFill>
            <a:srgbClr val="03e9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7"/>
          <p:cNvSpPr/>
          <p:nvPr/>
        </p:nvSpPr>
        <p:spPr>
          <a:xfrm>
            <a:off x="4547880" y="538560"/>
            <a:ext cx="228132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#f0be86ff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5" name="CustomShape 8"/>
          <p:cNvSpPr/>
          <p:nvPr/>
        </p:nvSpPr>
        <p:spPr>
          <a:xfrm>
            <a:off x="4547880" y="1306800"/>
            <a:ext cx="228132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#fff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6" name="CustomShape 9"/>
          <p:cNvSpPr/>
          <p:nvPr/>
        </p:nvSpPr>
        <p:spPr>
          <a:xfrm>
            <a:off x="4547880" y="2104920"/>
            <a:ext cx="228132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black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7" name="CustomShape 10"/>
          <p:cNvSpPr/>
          <p:nvPr/>
        </p:nvSpPr>
        <p:spPr>
          <a:xfrm>
            <a:off x="4547880" y="2956320"/>
            <a:ext cx="228132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#03e9f4ff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8" name="CustomShape 11"/>
          <p:cNvSpPr/>
          <p:nvPr/>
        </p:nvSpPr>
        <p:spPr>
          <a:xfrm>
            <a:off x="4547880" y="3894480"/>
            <a:ext cx="202608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#C2E7D3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9" name="CustomShape 12"/>
          <p:cNvSpPr/>
          <p:nvPr/>
        </p:nvSpPr>
        <p:spPr>
          <a:xfrm>
            <a:off x="2314080" y="3945960"/>
            <a:ext cx="2026080" cy="399600"/>
          </a:xfrm>
          <a:prstGeom prst="rect">
            <a:avLst/>
          </a:prstGeom>
          <a:solidFill>
            <a:srgbClr val="c2e7d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311760" y="2142360"/>
            <a:ext cx="851976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 fontScale="66000"/>
          </a:bodyPr>
          <a:p>
            <a:pPr algn="ctr">
              <a:lnSpc>
                <a:spcPct val="100000"/>
              </a:lnSpc>
            </a:pPr>
            <a:r>
              <a:rPr b="1" lang="zh-TW" sz="52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網頁架構</a:t>
            </a:r>
            <a:endParaRPr b="0" lang="en-US" sz="5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0" y="0"/>
            <a:ext cx="617040" cy="4937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網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頁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架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構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62" name="Google Shape;244;p39" descr=""/>
          <p:cNvPicPr/>
          <p:nvPr/>
        </p:nvPicPr>
        <p:blipFill>
          <a:blip r:embed="rId1"/>
          <a:stretch/>
        </p:blipFill>
        <p:spPr>
          <a:xfrm>
            <a:off x="739080" y="717480"/>
            <a:ext cx="8064000" cy="3538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311760" y="2142360"/>
            <a:ext cx="851976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 fontScale="66000"/>
          </a:bodyPr>
          <a:p>
            <a:pPr algn="ctr">
              <a:lnSpc>
                <a:spcPct val="100000"/>
              </a:lnSpc>
            </a:pPr>
            <a:r>
              <a:rPr b="1" lang="zh-TW" sz="52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甘特圖</a:t>
            </a:r>
            <a:endParaRPr b="0" lang="en-US" sz="5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0" y="0"/>
            <a:ext cx="617040" cy="4937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甘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特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圖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4437360" y="1932120"/>
            <a:ext cx="10440" cy="202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Google Shape;256;p41" descr=""/>
          <p:cNvPicPr/>
          <p:nvPr/>
        </p:nvPicPr>
        <p:blipFill>
          <a:blip r:embed="rId1"/>
          <a:srcRect l="3302" t="25906" r="25071" b="21539"/>
          <a:stretch/>
        </p:blipFill>
        <p:spPr>
          <a:xfrm>
            <a:off x="765360" y="659880"/>
            <a:ext cx="8205840" cy="3762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311760" y="2142360"/>
            <a:ext cx="851976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 fontScale="66000"/>
          </a:bodyPr>
          <a:p>
            <a:pPr algn="ctr">
              <a:lnSpc>
                <a:spcPct val="100000"/>
              </a:lnSpc>
            </a:pPr>
            <a:r>
              <a:rPr b="1" lang="zh-TW" sz="52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原網頁版型</a:t>
            </a:r>
            <a:endParaRPr b="0" lang="en-US" sz="5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311760" y="2142360"/>
            <a:ext cx="851976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 fontScale="66000"/>
          </a:bodyPr>
          <a:p>
            <a:pPr algn="ctr">
              <a:lnSpc>
                <a:spcPct val="100000"/>
              </a:lnSpc>
            </a:pPr>
            <a:r>
              <a:rPr b="1" lang="zh-TW" sz="52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系統</a:t>
            </a:r>
            <a:endParaRPr b="0" lang="en-US" sz="5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0" y="0"/>
            <a:ext cx="617040" cy="4937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系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統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架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構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69" name="Google Shape;267;p43" descr=""/>
          <p:cNvPicPr/>
          <p:nvPr/>
        </p:nvPicPr>
        <p:blipFill>
          <a:blip r:embed="rId1"/>
          <a:stretch/>
        </p:blipFill>
        <p:spPr>
          <a:xfrm>
            <a:off x="1189440" y="178920"/>
            <a:ext cx="7162200" cy="4628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0" y="0"/>
            <a:ext cx="617040" cy="4937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系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統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網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頁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71" name="Google Shape;273;p44" descr=""/>
          <p:cNvPicPr/>
          <p:nvPr/>
        </p:nvPicPr>
        <p:blipFill>
          <a:blip r:embed="rId1"/>
          <a:srcRect l="12798" t="0" r="22661" b="50653"/>
          <a:stretch/>
        </p:blipFill>
        <p:spPr>
          <a:xfrm>
            <a:off x="810720" y="938160"/>
            <a:ext cx="7844040" cy="3266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0"/>
            <a:ext cx="617040" cy="4937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系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統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網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頁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73" name="Google Shape;279;p45" descr=""/>
          <p:cNvPicPr/>
          <p:nvPr/>
        </p:nvPicPr>
        <p:blipFill>
          <a:blip r:embed="rId1"/>
          <a:srcRect l="11961" t="0" r="20024" b="67693"/>
          <a:stretch/>
        </p:blipFill>
        <p:spPr>
          <a:xfrm>
            <a:off x="810720" y="122400"/>
            <a:ext cx="7877520" cy="2038680"/>
          </a:xfrm>
          <a:prstGeom prst="rect">
            <a:avLst/>
          </a:prstGeom>
          <a:ln>
            <a:noFill/>
          </a:ln>
        </p:spPr>
      </p:pic>
      <p:pic>
        <p:nvPicPr>
          <p:cNvPr id="174" name="Google Shape;280;p45" descr=""/>
          <p:cNvPicPr/>
          <p:nvPr/>
        </p:nvPicPr>
        <p:blipFill>
          <a:blip r:embed="rId2"/>
          <a:srcRect l="12711" t="0" r="20905" b="55907"/>
          <a:stretch/>
        </p:blipFill>
        <p:spPr>
          <a:xfrm>
            <a:off x="810720" y="2217600"/>
            <a:ext cx="7877520" cy="2725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0" y="0"/>
            <a:ext cx="617040" cy="4937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系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統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網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頁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76" name="Google Shape;286;p46" descr=""/>
          <p:cNvPicPr/>
          <p:nvPr/>
        </p:nvPicPr>
        <p:blipFill>
          <a:blip r:embed="rId1"/>
          <a:srcRect l="11804" t="0" r="19076" b="57748"/>
          <a:stretch/>
        </p:blipFill>
        <p:spPr>
          <a:xfrm>
            <a:off x="923400" y="2626560"/>
            <a:ext cx="7915680" cy="2227680"/>
          </a:xfrm>
          <a:prstGeom prst="rect">
            <a:avLst/>
          </a:prstGeom>
          <a:ln>
            <a:noFill/>
          </a:ln>
        </p:spPr>
      </p:pic>
      <p:pic>
        <p:nvPicPr>
          <p:cNvPr id="177" name="Google Shape;287;p46" descr=""/>
          <p:cNvPicPr/>
          <p:nvPr/>
        </p:nvPicPr>
        <p:blipFill>
          <a:blip r:embed="rId2"/>
          <a:srcRect l="11550" t="0" r="20569" b="66757"/>
          <a:stretch/>
        </p:blipFill>
        <p:spPr>
          <a:xfrm>
            <a:off x="923400" y="188640"/>
            <a:ext cx="7915680" cy="2382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311760" y="2142360"/>
            <a:ext cx="851976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 fontScale="66000"/>
          </a:bodyPr>
          <a:p>
            <a:pPr algn="ctr">
              <a:lnSpc>
                <a:spcPct val="100000"/>
              </a:lnSpc>
            </a:pPr>
            <a:r>
              <a:rPr b="1" lang="zh-TW" sz="52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海報</a:t>
            </a:r>
            <a:endParaRPr b="0" lang="en-US" sz="5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0" y="0"/>
            <a:ext cx="617040" cy="34747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海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報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80" name="Google Shape;298;p48" descr=""/>
          <p:cNvPicPr/>
          <p:nvPr/>
        </p:nvPicPr>
        <p:blipFill>
          <a:blip r:embed="rId1"/>
          <a:stretch/>
        </p:blipFill>
        <p:spPr>
          <a:xfrm>
            <a:off x="2633760" y="152280"/>
            <a:ext cx="3418200" cy="4838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0" y="0"/>
            <a:ext cx="617040" cy="34747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海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報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82" name="Google Shape;304;p49" descr=""/>
          <p:cNvPicPr/>
          <p:nvPr/>
        </p:nvPicPr>
        <p:blipFill>
          <a:blip r:embed="rId1"/>
          <a:stretch/>
        </p:blipFill>
        <p:spPr>
          <a:xfrm>
            <a:off x="2741400" y="192600"/>
            <a:ext cx="3363840" cy="475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311760" y="2142360"/>
            <a:ext cx="851976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 fontScale="66000"/>
          </a:bodyPr>
          <a:p>
            <a:pPr algn="ctr">
              <a:lnSpc>
                <a:spcPct val="100000"/>
              </a:lnSpc>
            </a:pPr>
            <a:r>
              <a:rPr b="1" lang="zh-TW" sz="52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嵌入</a:t>
            </a:r>
            <a:r>
              <a:rPr b="1" lang="en-US" sz="52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app</a:t>
            </a:r>
            <a:endParaRPr b="0" lang="en-US" sz="5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0" y="0"/>
            <a:ext cx="617040" cy="4937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嵌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入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A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P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P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1404720" y="4170240"/>
            <a:ext cx="6469560" cy="91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</a:pP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使用</a:t>
            </a:r>
            <a:r>
              <a:rPr b="0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app inventor</a:t>
            </a: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嵌入網頁製作</a:t>
            </a:r>
            <a:r>
              <a:rPr b="0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app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上方加入兩個按鈕 切換首頁及登入頁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86" name="Google Shape;316;p51" descr=""/>
          <p:cNvPicPr/>
          <p:nvPr/>
        </p:nvPicPr>
        <p:blipFill>
          <a:blip r:embed="rId1"/>
          <a:srcRect l="0" t="0" r="0" b="3977"/>
          <a:stretch/>
        </p:blipFill>
        <p:spPr>
          <a:xfrm>
            <a:off x="1361520" y="180720"/>
            <a:ext cx="6647040" cy="398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0"/>
            <a:ext cx="617040" cy="4937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原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網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站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主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頁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82" name="Google Shape;72;p16" descr=""/>
          <p:cNvPicPr/>
          <p:nvPr/>
        </p:nvPicPr>
        <p:blipFill>
          <a:blip r:embed="rId1"/>
          <a:stretch/>
        </p:blipFill>
        <p:spPr>
          <a:xfrm>
            <a:off x="685080" y="405000"/>
            <a:ext cx="8220960" cy="4176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0" y="0"/>
            <a:ext cx="617040" cy="4937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嵌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入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A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P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P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1404720" y="4459680"/>
            <a:ext cx="646956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</a:pP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按鈕被點選時瀏覽器會更換該頁網址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89" name="Google Shape;323;p52" descr=""/>
          <p:cNvPicPr/>
          <p:nvPr/>
        </p:nvPicPr>
        <p:blipFill>
          <a:blip r:embed="rId1"/>
          <a:stretch/>
        </p:blipFill>
        <p:spPr>
          <a:xfrm>
            <a:off x="1363320" y="304920"/>
            <a:ext cx="6647040" cy="415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0" y="0"/>
            <a:ext cx="617040" cy="4937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嵌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入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A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P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P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1404720" y="4459680"/>
            <a:ext cx="646956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</a:pP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展示結果如上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92" name="Google Shape;330;p53" descr=""/>
          <p:cNvPicPr/>
          <p:nvPr/>
        </p:nvPicPr>
        <p:blipFill>
          <a:blip r:embed="rId1"/>
          <a:srcRect l="66843" t="10637" r="4399" b="3519"/>
          <a:stretch/>
        </p:blipFill>
        <p:spPr>
          <a:xfrm>
            <a:off x="2037960" y="267840"/>
            <a:ext cx="2231280" cy="4161240"/>
          </a:xfrm>
          <a:prstGeom prst="rect">
            <a:avLst/>
          </a:prstGeom>
          <a:ln>
            <a:noFill/>
          </a:ln>
        </p:spPr>
      </p:pic>
      <p:pic>
        <p:nvPicPr>
          <p:cNvPr id="193" name="Google Shape;331;p53" descr=""/>
          <p:cNvPicPr/>
          <p:nvPr/>
        </p:nvPicPr>
        <p:blipFill>
          <a:blip r:embed="rId2"/>
          <a:srcRect l="67231" t="10855" r="4627" b="3821"/>
          <a:stretch/>
        </p:blipFill>
        <p:spPr>
          <a:xfrm>
            <a:off x="5147280" y="234720"/>
            <a:ext cx="2231280" cy="4226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0" y="0"/>
            <a:ext cx="617040" cy="4937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原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網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站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關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於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頁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84" name="Google Shape;78;p17" descr=""/>
          <p:cNvPicPr/>
          <p:nvPr/>
        </p:nvPicPr>
        <p:blipFill>
          <a:blip r:embed="rId1"/>
          <a:stretch/>
        </p:blipFill>
        <p:spPr>
          <a:xfrm>
            <a:off x="1886400" y="152280"/>
            <a:ext cx="5370120" cy="4838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0" y="0"/>
            <a:ext cx="617040" cy="4937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原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網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站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服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務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頁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86" name="Google Shape;84;p18" descr=""/>
          <p:cNvPicPr/>
          <p:nvPr/>
        </p:nvPicPr>
        <p:blipFill>
          <a:blip r:embed="rId1"/>
          <a:stretch/>
        </p:blipFill>
        <p:spPr>
          <a:xfrm>
            <a:off x="2241720" y="152280"/>
            <a:ext cx="4157280" cy="4838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0" y="0"/>
            <a:ext cx="617040" cy="4937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原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網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站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聯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絡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頁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88" name="Google Shape;90;p19" descr=""/>
          <p:cNvPicPr/>
          <p:nvPr/>
        </p:nvPicPr>
        <p:blipFill>
          <a:blip r:embed="rId1"/>
          <a:stretch/>
        </p:blipFill>
        <p:spPr>
          <a:xfrm>
            <a:off x="1366560" y="152280"/>
            <a:ext cx="6410160" cy="4838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11760" y="2142360"/>
            <a:ext cx="851976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 fontScale="66000"/>
          </a:bodyPr>
          <a:p>
            <a:pPr algn="ctr">
              <a:lnSpc>
                <a:spcPct val="100000"/>
              </a:lnSpc>
            </a:pPr>
            <a:r>
              <a:rPr b="1" lang="zh-TW" sz="52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更改版型初步規劃</a:t>
            </a:r>
            <a:endParaRPr b="0" lang="en-US" sz="5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0" y="0"/>
            <a:ext cx="617040" cy="50878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6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更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6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改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6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要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zh-TW" sz="26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點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1176480" y="554760"/>
            <a:ext cx="2734920" cy="189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3"/>
          <p:cNvSpPr/>
          <p:nvPr/>
        </p:nvSpPr>
        <p:spPr>
          <a:xfrm>
            <a:off x="1308240" y="632160"/>
            <a:ext cx="7251480" cy="384048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1.</a:t>
            </a: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改變整體形象配色，讓科技公司企業形象網站呈現科技感與高級感。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2.</a:t>
            </a: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改變版型，讓使用者閱覽更流暢。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3.</a:t>
            </a: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文字資訊區塊化、圖像化，經過整理的資訊讓使用者更易理解。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4.</a:t>
            </a:r>
            <a:r>
              <a:rPr b="0" lang="zh-TW" sz="24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製作成響應式網頁，使網頁能在各種不同螢幕大小上閱讀。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Application>LibreOffice/6.4.0.3$Windows_X86_64 LibreOffice_project/b0a288ab3d2d4774cb44b62f04d5d28733ac6df8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zh-TW</dc:language>
  <cp:lastModifiedBy/>
  <dcterms:modified xsi:type="dcterms:W3CDTF">2021-05-14T14:41:48Z</dcterms:modified>
  <cp:revision>4</cp:revision>
  <dc:subject/>
  <dc:title/>
</cp:coreProperties>
</file>